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272" r:id="rId3"/>
    <p:sldId id="260" r:id="rId4"/>
    <p:sldId id="280" r:id="rId5"/>
    <p:sldId id="262" r:id="rId6"/>
    <p:sldId id="263" r:id="rId7"/>
    <p:sldId id="264" r:id="rId8"/>
    <p:sldId id="261" r:id="rId9"/>
    <p:sldId id="265" r:id="rId10"/>
    <p:sldId id="266" r:id="rId11"/>
    <p:sldId id="267" r:id="rId12"/>
    <p:sldId id="268" r:id="rId13"/>
    <p:sldId id="269" r:id="rId14"/>
    <p:sldId id="271" r:id="rId15"/>
    <p:sldId id="270" r:id="rId16"/>
    <p:sldId id="258" r:id="rId17"/>
    <p:sldId id="275" r:id="rId18"/>
    <p:sldId id="277" r:id="rId19"/>
    <p:sldId id="273" r:id="rId20"/>
    <p:sldId id="278" r:id="rId21"/>
    <p:sldId id="274" r:id="rId22"/>
    <p:sldId id="279" r:id="rId23"/>
    <p:sldId id="276" r:id="rId24"/>
    <p:sldId id="281" r:id="rId25"/>
    <p:sldId id="282" r:id="rId26"/>
    <p:sldId id="283" r:id="rId27"/>
    <p:sldId id="284" r:id="rId28"/>
    <p:sldId id="256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</p:showPr>
  <p:clrMru>
    <a:srgbClr val="FFFFCC"/>
    <a:srgbClr val="FEF79A"/>
    <a:srgbClr val="FFFF99"/>
    <a:srgbClr val="FFFFD5"/>
    <a:srgbClr val="F9F2BD"/>
    <a:srgbClr val="FFCC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94660"/>
  </p:normalViewPr>
  <p:slideViewPr>
    <p:cSldViewPr>
      <p:cViewPr varScale="1">
        <p:scale>
          <a:sx n="85" d="100"/>
          <a:sy n="85" d="100"/>
        </p:scale>
        <p:origin x="-83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117565-F03F-4F51-9414-9E846ED623F8}" type="datetimeFigureOut">
              <a:rPr lang="en-CA" smtClean="0"/>
              <a:pPr/>
              <a:t>2012-06-11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6C235C-56BF-42EE-9395-9CD0AD9D7F88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FFFFC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CA" dirty="0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36CD05-33F4-407A-932D-888776D95C22}" type="datetimeFigureOut">
              <a:rPr lang="en-CA" smtClean="0"/>
              <a:pPr/>
              <a:t>2012-06-11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B6C78FD-C4AA-40C9-B60E-27290843C6F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owerpoint background crop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916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71600" y="2348880"/>
            <a:ext cx="7344816" cy="86409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Type here</a:t>
            </a:r>
            <a:endParaRPr lang="en-CA" dirty="0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 cstate="print">
            <a:alphaModFix amt="50000"/>
            <a:lum/>
          </a:blip>
          <a:srcRect/>
          <a:stretch>
            <a:fillRect l="-1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5656" y="188640"/>
            <a:ext cx="7344816" cy="864096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07704" y="2132856"/>
            <a:ext cx="6779096" cy="4392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pic>
        <p:nvPicPr>
          <p:cNvPr id="8" name="Picture 7" descr="BCFS-100th-logo_cmyk for stamp.jpg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8532440" y="332656"/>
            <a:ext cx="432048" cy="48187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FFFF99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FFFF99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FFFF99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FFFF99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FFFF9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gallery.crmuseum.ca/sites/default/files/imagecache/Gallery_Photo/import/1283874281.jpg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Bloedel</a:t>
            </a:r>
            <a:r>
              <a:rPr lang="en-CA" dirty="0" smtClean="0"/>
              <a:t> Fire (</a:t>
            </a:r>
            <a:r>
              <a:rPr lang="en-CA" dirty="0" err="1" smtClean="0"/>
              <a:t>Sayward</a:t>
            </a:r>
            <a:r>
              <a:rPr lang="en-CA" dirty="0" smtClean="0"/>
              <a:t>) 1938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Ignition: </a:t>
            </a:r>
          </a:p>
          <a:p>
            <a:pPr>
              <a:buNone/>
            </a:pPr>
            <a:r>
              <a:rPr lang="en-CA" sz="4400" dirty="0" smtClean="0"/>
              <a:t>July 5, 1938</a:t>
            </a:r>
          </a:p>
          <a:p>
            <a:pPr>
              <a:buNone/>
            </a:pPr>
            <a:r>
              <a:rPr lang="en-CA" dirty="0" smtClean="0"/>
              <a:t>Cause: </a:t>
            </a:r>
          </a:p>
          <a:p>
            <a:pPr>
              <a:buNone/>
            </a:pPr>
            <a:r>
              <a:rPr lang="en-CA" sz="4400" dirty="0" smtClean="0"/>
              <a:t>Sparks from </a:t>
            </a:r>
            <a:r>
              <a:rPr lang="en-CA" sz="4400" dirty="0" err="1" smtClean="0"/>
              <a:t>yarding</a:t>
            </a:r>
            <a:r>
              <a:rPr lang="en-CA" sz="4400" dirty="0" smtClean="0"/>
              <a:t> engine just north of</a:t>
            </a:r>
            <a:br>
              <a:rPr lang="en-CA" sz="4400" dirty="0" smtClean="0"/>
            </a:br>
            <a:r>
              <a:rPr lang="en-CA" sz="4400" dirty="0" smtClean="0"/>
              <a:t>Campbell River</a:t>
            </a:r>
          </a:p>
          <a:p>
            <a:endParaRPr lang="en-CA" dirty="0"/>
          </a:p>
        </p:txBody>
      </p:sp>
    </p:spTree>
  </p:cSld>
  <p:clrMapOvr>
    <a:masterClrMapping/>
  </p:clrMapOvr>
  <p:transition advClick="0" advTm="1028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Bloedel</a:t>
            </a:r>
            <a:r>
              <a:rPr lang="en-CA" dirty="0" smtClean="0"/>
              <a:t> Fire (</a:t>
            </a:r>
            <a:r>
              <a:rPr lang="en-CA" dirty="0" err="1" smtClean="0"/>
              <a:t>Sayward</a:t>
            </a:r>
            <a:r>
              <a:rPr lang="en-CA" dirty="0" smtClean="0"/>
              <a:t>) 1938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187624" y="5949280"/>
            <a:ext cx="7787208" cy="7647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CA" sz="2800" dirty="0" smtClean="0"/>
              <a:t>View from the Campbell River Estuary of the smoke.</a:t>
            </a:r>
            <a:endParaRPr lang="en-CA" sz="2800" dirty="0"/>
          </a:p>
        </p:txBody>
      </p:sp>
      <p:pic>
        <p:nvPicPr>
          <p:cNvPr id="5122" name="Picture 2" descr="Smoke from the Sayward Fi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24744"/>
            <a:ext cx="8240087" cy="449084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46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Bloedel</a:t>
            </a:r>
            <a:r>
              <a:rPr lang="en-CA" dirty="0" smtClean="0"/>
              <a:t> Fire (</a:t>
            </a:r>
            <a:r>
              <a:rPr lang="en-CA" dirty="0" err="1" smtClean="0"/>
              <a:t>Sayward</a:t>
            </a:r>
            <a:r>
              <a:rPr lang="en-CA" dirty="0" smtClean="0"/>
              <a:t>) 1938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4400" dirty="0" smtClean="0"/>
              <a:t>“Tinder-dry woods are</a:t>
            </a:r>
            <a:br>
              <a:rPr lang="en-CA" sz="4400" dirty="0" smtClean="0"/>
            </a:br>
            <a:r>
              <a:rPr lang="en-CA" sz="4400" dirty="0" smtClean="0"/>
              <a:t>like Dynamite”</a:t>
            </a:r>
          </a:p>
          <a:p>
            <a:pPr algn="r">
              <a:buFontTx/>
              <a:buChar char="-"/>
            </a:pPr>
            <a:r>
              <a:rPr lang="en-CA" i="1" dirty="0" smtClean="0"/>
              <a:t>B.C. Chief Forester</a:t>
            </a:r>
          </a:p>
          <a:p>
            <a:pPr algn="r">
              <a:buNone/>
            </a:pPr>
            <a:r>
              <a:rPr lang="en-CA" i="1" dirty="0" smtClean="0"/>
              <a:t>E.C. Manning</a:t>
            </a:r>
          </a:p>
          <a:p>
            <a:pPr algn="r">
              <a:buNone/>
            </a:pPr>
            <a:r>
              <a:rPr lang="en-CA" i="1" dirty="0" smtClean="0"/>
              <a:t>July 15, 1938</a:t>
            </a:r>
            <a:endParaRPr lang="en-CA" sz="4400" i="1" dirty="0" smtClean="0"/>
          </a:p>
          <a:p>
            <a:endParaRPr lang="en-CA" i="1" dirty="0"/>
          </a:p>
        </p:txBody>
      </p:sp>
    </p:spTree>
  </p:cSld>
  <p:clrMapOvr>
    <a:masterClrMapping/>
  </p:clrMapOvr>
  <p:transition advClick="0" advTm="5242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Bloedel</a:t>
            </a:r>
            <a:r>
              <a:rPr lang="en-CA" dirty="0" smtClean="0"/>
              <a:t> Fire (</a:t>
            </a:r>
            <a:r>
              <a:rPr lang="en-CA" dirty="0" err="1" smtClean="0"/>
              <a:t>Sayward</a:t>
            </a:r>
            <a:r>
              <a:rPr lang="en-CA" dirty="0" smtClean="0"/>
              <a:t>) 1938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187624" y="6093296"/>
            <a:ext cx="7787208" cy="620688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en-CA" sz="2800" dirty="0" smtClean="0"/>
              <a:t>Fire advancing toward Forbidden Plateau</a:t>
            </a:r>
            <a:endParaRPr lang="en-CA" sz="2800" dirty="0"/>
          </a:p>
        </p:txBody>
      </p:sp>
      <p:pic>
        <p:nvPicPr>
          <p:cNvPr id="31746" name="Picture 2" descr="Fire advancing towards Forbidden Platea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124743"/>
            <a:ext cx="7470524" cy="4848371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569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Bloedel</a:t>
            </a:r>
            <a:r>
              <a:rPr lang="en-CA" dirty="0" smtClean="0"/>
              <a:t> Fire (</a:t>
            </a:r>
            <a:r>
              <a:rPr lang="en-CA" dirty="0" err="1" smtClean="0"/>
              <a:t>Sayward</a:t>
            </a:r>
            <a:r>
              <a:rPr lang="en-CA" dirty="0" smtClean="0"/>
              <a:t>) 1938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CA" sz="4400" dirty="0" smtClean="0"/>
              <a:t>The fire consumed</a:t>
            </a:r>
            <a:br>
              <a:rPr lang="en-CA" sz="4400" dirty="0" smtClean="0"/>
            </a:br>
            <a:r>
              <a:rPr lang="en-CA" sz="4400" dirty="0" smtClean="0"/>
              <a:t>more than </a:t>
            </a:r>
            <a:br>
              <a:rPr lang="en-CA" sz="4400" dirty="0" smtClean="0"/>
            </a:br>
            <a:r>
              <a:rPr lang="en-CA" sz="4400" dirty="0" smtClean="0"/>
              <a:t>30,00 hectares </a:t>
            </a:r>
            <a:br>
              <a:rPr lang="en-CA" sz="4400" dirty="0" smtClean="0"/>
            </a:br>
            <a:r>
              <a:rPr lang="en-CA" sz="4400" dirty="0" smtClean="0"/>
              <a:t>(75,000 acres) </a:t>
            </a:r>
            <a:br>
              <a:rPr lang="en-CA" sz="4400" dirty="0" smtClean="0"/>
            </a:br>
            <a:r>
              <a:rPr lang="en-CA" sz="4400" dirty="0" smtClean="0"/>
              <a:t>of forest.</a:t>
            </a:r>
            <a:endParaRPr lang="en-CA" sz="4400" dirty="0"/>
          </a:p>
        </p:txBody>
      </p:sp>
    </p:spTree>
  </p:cSld>
  <p:clrMapOvr>
    <a:masterClrMapping/>
  </p:clrMapOvr>
  <p:transition advClick="0" advTm="5476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Bloedel</a:t>
            </a:r>
            <a:r>
              <a:rPr lang="en-CA" dirty="0" smtClean="0"/>
              <a:t> Fire (</a:t>
            </a:r>
            <a:r>
              <a:rPr lang="en-CA" dirty="0" err="1" smtClean="0"/>
              <a:t>Sayward</a:t>
            </a:r>
            <a:r>
              <a:rPr lang="en-CA" dirty="0" smtClean="0"/>
              <a:t>) 1938</a:t>
            </a:r>
            <a:endParaRPr lang="en-CA" dirty="0"/>
          </a:p>
        </p:txBody>
      </p:sp>
      <p:pic>
        <p:nvPicPr>
          <p:cNvPr id="7" name="Content Placeholder 6" descr="mcr020399-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55776" y="1970244"/>
            <a:ext cx="6447240" cy="4782325"/>
          </a:xfrm>
        </p:spPr>
      </p:pic>
    </p:spTree>
  </p:cSld>
  <p:clrMapOvr>
    <a:masterClrMapping/>
  </p:clrMapOvr>
  <p:transition advClick="0" advTm="5257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Bloedel</a:t>
            </a:r>
            <a:r>
              <a:rPr lang="en-CA" dirty="0" smtClean="0"/>
              <a:t> Fire (</a:t>
            </a:r>
            <a:r>
              <a:rPr lang="en-CA" dirty="0" err="1" smtClean="0"/>
              <a:t>Sayward</a:t>
            </a:r>
            <a:r>
              <a:rPr lang="en-CA" dirty="0" smtClean="0"/>
              <a:t>) 1938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CA" sz="4400" dirty="0" smtClean="0"/>
              <a:t>Logging practices</a:t>
            </a:r>
            <a:br>
              <a:rPr lang="en-CA" sz="4400" dirty="0" smtClean="0"/>
            </a:br>
            <a:r>
              <a:rPr lang="en-CA" sz="4400" dirty="0" smtClean="0"/>
              <a:t>of the time had left abundant slash fuels, which contributed to</a:t>
            </a:r>
            <a:br>
              <a:rPr lang="en-CA" sz="4400" dirty="0" smtClean="0"/>
            </a:br>
            <a:r>
              <a:rPr lang="en-CA" sz="4400" dirty="0" smtClean="0"/>
              <a:t>it’s rapid spread.</a:t>
            </a:r>
            <a:endParaRPr lang="en-CA" sz="4400" dirty="0"/>
          </a:p>
        </p:txBody>
      </p:sp>
    </p:spTree>
  </p:cSld>
  <p:clrMapOvr>
    <a:masterClrMapping/>
  </p:clrMapOvr>
  <p:transition advClick="0" advTm="5756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Bloedel</a:t>
            </a:r>
            <a:r>
              <a:rPr lang="en-CA" dirty="0" smtClean="0"/>
              <a:t> Fire (</a:t>
            </a:r>
            <a:r>
              <a:rPr lang="en-CA" dirty="0" err="1" smtClean="0"/>
              <a:t>Sayward</a:t>
            </a:r>
            <a:r>
              <a:rPr lang="en-CA" dirty="0" smtClean="0"/>
              <a:t>) 1938</a:t>
            </a:r>
            <a:endParaRPr lang="en-CA" dirty="0"/>
          </a:p>
        </p:txBody>
      </p:sp>
      <p:pic>
        <p:nvPicPr>
          <p:cNvPr id="5" name="Content Placeholder 4" descr="mcr020399-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63541" y="1916832"/>
            <a:ext cx="6238976" cy="4689644"/>
          </a:xfrm>
        </p:spPr>
      </p:pic>
    </p:spTree>
  </p:cSld>
  <p:clrMapOvr>
    <a:masterClrMapping/>
  </p:clrMapOvr>
  <p:transition advClick="0" advTm="5335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Bloedel</a:t>
            </a:r>
            <a:r>
              <a:rPr lang="en-CA" dirty="0" smtClean="0"/>
              <a:t> Fire (</a:t>
            </a:r>
            <a:r>
              <a:rPr lang="en-CA" dirty="0" err="1" smtClean="0"/>
              <a:t>Sayward</a:t>
            </a:r>
            <a:r>
              <a:rPr lang="en-CA" dirty="0" smtClean="0"/>
              <a:t>) 1938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4400" dirty="0" smtClean="0"/>
              <a:t>Unemployed men from as far away as Vancouver were hired to fight the fire for 25 cents an hour.</a:t>
            </a:r>
          </a:p>
          <a:p>
            <a:endParaRPr lang="en-CA" dirty="0"/>
          </a:p>
        </p:txBody>
      </p:sp>
    </p:spTree>
  </p:cSld>
  <p:clrMapOvr>
    <a:masterClrMapping/>
  </p:clrMapOvr>
  <p:transition advClick="0" advTm="5397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Bloedel</a:t>
            </a:r>
            <a:r>
              <a:rPr lang="en-CA" dirty="0" smtClean="0"/>
              <a:t> Fire (</a:t>
            </a:r>
            <a:r>
              <a:rPr lang="en-CA" dirty="0" err="1" smtClean="0"/>
              <a:t>Sayward</a:t>
            </a:r>
            <a:r>
              <a:rPr lang="en-CA" dirty="0" smtClean="0"/>
              <a:t>) 1938</a:t>
            </a:r>
            <a:endParaRPr lang="en-CA" dirty="0"/>
          </a:p>
        </p:txBody>
      </p:sp>
      <p:pic>
        <p:nvPicPr>
          <p:cNvPr id="5" name="Content Placeholder 4" descr="mcr020399-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50444" y="1916832"/>
            <a:ext cx="6501884" cy="4824536"/>
          </a:xfrm>
        </p:spPr>
      </p:pic>
    </p:spTree>
  </p:cSld>
  <p:clrMapOvr>
    <a:masterClrMapping/>
  </p:clrMapOvr>
  <p:transition advClick="0" advTm="571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Bloedel</a:t>
            </a:r>
            <a:r>
              <a:rPr lang="en-CA" dirty="0" smtClean="0"/>
              <a:t> Fire (</a:t>
            </a:r>
            <a:r>
              <a:rPr lang="en-CA" dirty="0" err="1" smtClean="0"/>
              <a:t>Sayward</a:t>
            </a:r>
            <a:r>
              <a:rPr lang="en-CA" dirty="0" smtClean="0"/>
              <a:t>) 1938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4400" dirty="0" smtClean="0"/>
              <a:t>It took 1,500 men</a:t>
            </a:r>
            <a:br>
              <a:rPr lang="en-CA" sz="4400" dirty="0" smtClean="0"/>
            </a:br>
            <a:r>
              <a:rPr lang="en-CA" sz="4400" dirty="0" smtClean="0"/>
              <a:t>one month to control </a:t>
            </a:r>
            <a:br>
              <a:rPr lang="en-CA" sz="4400" dirty="0" smtClean="0"/>
            </a:br>
            <a:r>
              <a:rPr lang="en-CA" sz="4400" dirty="0" smtClean="0"/>
              <a:t>the fire, which was finally put out by rain.</a:t>
            </a:r>
          </a:p>
          <a:p>
            <a:endParaRPr lang="en-CA" dirty="0"/>
          </a:p>
        </p:txBody>
      </p:sp>
    </p:spTree>
  </p:cSld>
  <p:clrMapOvr>
    <a:masterClrMapping/>
  </p:clrMapOvr>
  <p:transition advClick="0" advTm="5631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Bloedel</a:t>
            </a:r>
            <a:r>
              <a:rPr lang="en-CA" dirty="0" smtClean="0"/>
              <a:t> Fire (</a:t>
            </a:r>
            <a:r>
              <a:rPr lang="en-CA" dirty="0" err="1" smtClean="0"/>
              <a:t>Sayward</a:t>
            </a:r>
            <a:r>
              <a:rPr lang="en-CA" dirty="0" smtClean="0"/>
              <a:t>) 1938</a:t>
            </a:r>
            <a:endParaRPr lang="en-CA" dirty="0"/>
          </a:p>
        </p:txBody>
      </p:sp>
      <p:pic>
        <p:nvPicPr>
          <p:cNvPr id="5" name="Content Placeholder 4" descr="mcr020399-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67744" y="1844824"/>
            <a:ext cx="6730551" cy="4917088"/>
          </a:xfrm>
        </p:spPr>
      </p:pic>
    </p:spTree>
  </p:cSld>
  <p:clrMapOvr>
    <a:masterClrMapping/>
  </p:clrMapOvr>
  <p:transition advClick="0" advTm="5476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Bloedel</a:t>
            </a:r>
            <a:r>
              <a:rPr lang="en-CA" dirty="0" smtClean="0"/>
              <a:t> Fire (</a:t>
            </a:r>
            <a:r>
              <a:rPr lang="en-CA" dirty="0" err="1" smtClean="0"/>
              <a:t>Sayward</a:t>
            </a:r>
            <a:r>
              <a:rPr lang="en-CA" dirty="0" smtClean="0"/>
              <a:t>) 1938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4400" dirty="0" smtClean="0"/>
              <a:t>No lives were lost</a:t>
            </a:r>
          </a:p>
          <a:p>
            <a:pPr>
              <a:buNone/>
            </a:pPr>
            <a:r>
              <a:rPr lang="en-CA" sz="4400" dirty="0" smtClean="0"/>
              <a:t>Timber and property amounted to $780,000</a:t>
            </a:r>
            <a:br>
              <a:rPr lang="en-CA" sz="4400" dirty="0" smtClean="0"/>
            </a:br>
            <a:r>
              <a:rPr lang="en-CA" i="1" dirty="0" smtClean="0"/>
              <a:t>(in 1938 funds)</a:t>
            </a:r>
          </a:p>
          <a:p>
            <a:pPr>
              <a:buNone/>
            </a:pPr>
            <a:r>
              <a:rPr lang="en-CA" sz="4400" i="1" dirty="0" smtClean="0"/>
              <a:t>(today’s equivalent would be tens of millions of dollars)</a:t>
            </a:r>
          </a:p>
          <a:p>
            <a:endParaRPr lang="en-CA" dirty="0"/>
          </a:p>
        </p:txBody>
      </p:sp>
    </p:spTree>
  </p:cSld>
  <p:clrMapOvr>
    <a:masterClrMapping/>
  </p:clrMapOvr>
  <p:transition advClick="0" advTm="10093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Bloedel</a:t>
            </a:r>
            <a:r>
              <a:rPr lang="en-CA" dirty="0" smtClean="0"/>
              <a:t> Fire (</a:t>
            </a:r>
            <a:r>
              <a:rPr lang="en-CA" dirty="0" err="1" smtClean="0"/>
              <a:t>Sayward</a:t>
            </a:r>
            <a:r>
              <a:rPr lang="en-CA" dirty="0" smtClean="0"/>
              <a:t>) 1938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CA" sz="4400" dirty="0" smtClean="0"/>
              <a:t>The fire stretched from Campbell Lake to Comox</a:t>
            </a:r>
            <a:endParaRPr lang="en-CA" sz="4400" dirty="0"/>
          </a:p>
        </p:txBody>
      </p:sp>
      <p:pic>
        <p:nvPicPr>
          <p:cNvPr id="6146" name="Picture 2" descr="Aftermath of Sayward Fi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052736"/>
            <a:ext cx="7334232" cy="4884599"/>
          </a:xfrm>
          <a:prstGeom prst="rect">
            <a:avLst/>
          </a:prstGeom>
          <a:noFill/>
        </p:spPr>
      </p:pic>
      <p:sp>
        <p:nvSpPr>
          <p:cNvPr id="5" name="Content Placeholder 3"/>
          <p:cNvSpPr txBox="1">
            <a:spLocks/>
          </p:cNvSpPr>
          <p:nvPr/>
        </p:nvSpPr>
        <p:spPr>
          <a:xfrm>
            <a:off x="1619672" y="5949280"/>
            <a:ext cx="7344816" cy="1152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CA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Beavertail Lake on the Elk River Camp 8 road.</a:t>
            </a:r>
            <a:endParaRPr kumimoji="0" lang="en-CA" sz="2800" b="0" i="0" u="none" strike="noStrike" kern="1200" cap="none" spc="0" normalizeH="0" baseline="0" noProof="0" dirty="0">
              <a:ln>
                <a:noFill/>
              </a:ln>
              <a:solidFill>
                <a:srgbClr val="FFFF9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5054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Bloedel</a:t>
            </a:r>
            <a:r>
              <a:rPr lang="en-CA" dirty="0" smtClean="0"/>
              <a:t> Fire (</a:t>
            </a:r>
            <a:r>
              <a:rPr lang="en-CA" dirty="0" err="1" smtClean="0"/>
              <a:t>Sayward</a:t>
            </a:r>
            <a:r>
              <a:rPr lang="en-CA" dirty="0" smtClean="0"/>
              <a:t>) 1938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CA" sz="4400" dirty="0" smtClean="0"/>
              <a:t>The fire stretched from Campbell Lake to Comox</a:t>
            </a:r>
            <a:endParaRPr lang="en-CA" sz="4400" dirty="0"/>
          </a:p>
        </p:txBody>
      </p:sp>
    </p:spTree>
  </p:cSld>
  <p:clrMapOvr>
    <a:masterClrMapping/>
  </p:clrMapOvr>
  <p:transition advClick="0" advTm="5164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3" name="Picture 2" descr="Courtenay-campbell river map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90486" y="0"/>
            <a:ext cx="5253514" cy="6858000"/>
          </a:xfrm>
          <a:prstGeom prst="rect">
            <a:avLst/>
          </a:prstGeom>
        </p:spPr>
      </p:pic>
    </p:spTree>
  </p:cSld>
  <p:clrMapOvr>
    <a:masterClrMapping/>
  </p:clrMapOvr>
  <p:transition advClick="0" advTm="5491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Bloedel</a:t>
            </a:r>
            <a:r>
              <a:rPr lang="en-CA" dirty="0" smtClean="0"/>
              <a:t> Fire (</a:t>
            </a:r>
            <a:r>
              <a:rPr lang="en-CA" dirty="0" err="1" smtClean="0"/>
              <a:t>Sayward</a:t>
            </a:r>
            <a:r>
              <a:rPr lang="en-CA" dirty="0" smtClean="0"/>
              <a:t>) 1938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CA" sz="4400" dirty="0" smtClean="0"/>
              <a:t>Up to the time of the </a:t>
            </a:r>
            <a:r>
              <a:rPr lang="en-CA" sz="4400" dirty="0" err="1" smtClean="0"/>
              <a:t>Sayward</a:t>
            </a:r>
            <a:r>
              <a:rPr lang="en-CA" sz="4400" dirty="0" smtClean="0"/>
              <a:t> fire, </a:t>
            </a:r>
            <a:br>
              <a:rPr lang="en-CA" sz="4400" dirty="0" smtClean="0"/>
            </a:br>
            <a:r>
              <a:rPr lang="en-CA" sz="4400" dirty="0" smtClean="0"/>
              <a:t>reforestation after a wildfire in BC was accomplished through natural reforestation.</a:t>
            </a:r>
            <a:endParaRPr lang="en-CA" sz="4400" dirty="0"/>
          </a:p>
        </p:txBody>
      </p:sp>
    </p:spTree>
  </p:cSld>
  <p:clrMapOvr>
    <a:masterClrMapping/>
  </p:clrMapOvr>
  <p:transition advClick="0" advTm="10093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Bloedel</a:t>
            </a:r>
            <a:r>
              <a:rPr lang="en-CA" dirty="0" smtClean="0"/>
              <a:t> Fire (</a:t>
            </a:r>
            <a:r>
              <a:rPr lang="en-CA" dirty="0" err="1" smtClean="0"/>
              <a:t>Sayward</a:t>
            </a:r>
            <a:r>
              <a:rPr lang="en-CA" dirty="0" smtClean="0"/>
              <a:t>) 1938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7504" y="4077072"/>
            <a:ext cx="1296144" cy="1584176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en-CA" sz="2800" dirty="0" smtClean="0"/>
              <a:t>After the fire</a:t>
            </a:r>
            <a:endParaRPr lang="en-CA" sz="2800" dirty="0"/>
          </a:p>
        </p:txBody>
      </p:sp>
      <p:pic>
        <p:nvPicPr>
          <p:cNvPr id="29698" name="Picture 2" descr="The Sayward Forest Fi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8497" y="1124744"/>
            <a:ext cx="7335935" cy="547260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133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Bloedel</a:t>
            </a:r>
            <a:r>
              <a:rPr lang="en-CA" dirty="0" smtClean="0"/>
              <a:t> Fire (</a:t>
            </a:r>
            <a:r>
              <a:rPr lang="en-CA" dirty="0" err="1" smtClean="0"/>
              <a:t>Sayward</a:t>
            </a:r>
            <a:r>
              <a:rPr lang="en-CA" dirty="0" smtClean="0"/>
              <a:t>) 1938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CA" sz="4400" dirty="0" smtClean="0"/>
              <a:t>It was realized that without a massive artificial reforestation effort, the </a:t>
            </a:r>
            <a:r>
              <a:rPr lang="en-CA" sz="4400" dirty="0" err="1" smtClean="0"/>
              <a:t>Sayward</a:t>
            </a:r>
            <a:r>
              <a:rPr lang="en-CA" sz="4400" dirty="0" smtClean="0"/>
              <a:t> would never again be a productive forest.</a:t>
            </a:r>
            <a:endParaRPr lang="en-CA" sz="4400" dirty="0"/>
          </a:p>
        </p:txBody>
      </p:sp>
    </p:spTree>
  </p:cSld>
  <p:clrMapOvr>
    <a:masterClrMapping/>
  </p:clrMapOvr>
  <p:transition advClick="0" advTm="10124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Bloedel</a:t>
            </a:r>
            <a:r>
              <a:rPr lang="en-CA" dirty="0" smtClean="0"/>
              <a:t> Fire (</a:t>
            </a:r>
            <a:r>
              <a:rPr lang="en-CA" dirty="0" err="1" smtClean="0"/>
              <a:t>Sayward</a:t>
            </a:r>
            <a:r>
              <a:rPr lang="en-CA" dirty="0" smtClean="0"/>
              <a:t>) 1938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7504" y="5229200"/>
            <a:ext cx="1584176" cy="1512168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en-CA" sz="2800" dirty="0" smtClean="0"/>
              <a:t>Clearing forest debris</a:t>
            </a:r>
            <a:endParaRPr lang="en-CA" sz="2800" dirty="0"/>
          </a:p>
        </p:txBody>
      </p:sp>
      <p:pic>
        <p:nvPicPr>
          <p:cNvPr id="33794" name="Picture 2" descr="After the Sayward Fi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052736"/>
            <a:ext cx="7380312" cy="5586897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522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Bloedel</a:t>
            </a:r>
            <a:r>
              <a:rPr lang="en-CA" dirty="0" smtClean="0"/>
              <a:t> Fire (</a:t>
            </a:r>
            <a:r>
              <a:rPr lang="en-CA" dirty="0" err="1" smtClean="0"/>
              <a:t>Sayward</a:t>
            </a:r>
            <a:r>
              <a:rPr lang="en-CA" dirty="0" smtClean="0"/>
              <a:t>) 1938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59632" y="2132856"/>
            <a:ext cx="7884368" cy="43924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CA" sz="4000" dirty="0" smtClean="0"/>
              <a:t>In 1939, work started on the largest planting project ever in B.C.</a:t>
            </a:r>
          </a:p>
          <a:p>
            <a:pPr>
              <a:buNone/>
            </a:pPr>
            <a:r>
              <a:rPr lang="en-CA" sz="4000" dirty="0" smtClean="0"/>
              <a:t>The area was the size of Quadra Island.</a:t>
            </a:r>
          </a:p>
          <a:p>
            <a:pPr>
              <a:buNone/>
            </a:pPr>
            <a:r>
              <a:rPr lang="en-CA" sz="4000" dirty="0" smtClean="0"/>
              <a:t>This was a massive undertaking for the time.</a:t>
            </a:r>
            <a:endParaRPr lang="en-CA" sz="4000" dirty="0"/>
          </a:p>
        </p:txBody>
      </p:sp>
    </p:spTree>
  </p:cSld>
  <p:clrMapOvr>
    <a:masterClrMapping/>
  </p:clrMapOvr>
  <p:transition advClick="0" advTm="10093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Bloedel</a:t>
            </a:r>
            <a:r>
              <a:rPr lang="en-CA" dirty="0" smtClean="0"/>
              <a:t> Fire (</a:t>
            </a:r>
            <a:r>
              <a:rPr lang="en-CA" dirty="0" err="1" smtClean="0"/>
              <a:t>Sayward</a:t>
            </a:r>
            <a:r>
              <a:rPr lang="en-CA" dirty="0" smtClean="0"/>
              <a:t>) 1938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187624" y="6093296"/>
            <a:ext cx="7787208" cy="620688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en-CA" sz="2800" dirty="0" smtClean="0"/>
              <a:t>Tree planting crew after the </a:t>
            </a:r>
            <a:r>
              <a:rPr lang="en-CA" sz="2800" dirty="0" err="1" smtClean="0"/>
              <a:t>Sayward</a:t>
            </a:r>
            <a:r>
              <a:rPr lang="en-CA" sz="2800" dirty="0" smtClean="0"/>
              <a:t> fire</a:t>
            </a:r>
            <a:endParaRPr lang="en-CA" sz="2800" dirty="0"/>
          </a:p>
        </p:txBody>
      </p:sp>
      <p:pic>
        <p:nvPicPr>
          <p:cNvPr id="32770" name="Picture 2" descr="A forestry tree-planting crew at Quinsam Flat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916832"/>
            <a:ext cx="7473280" cy="4177563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18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Bloedel</a:t>
            </a:r>
            <a:r>
              <a:rPr lang="en-CA" dirty="0" smtClean="0"/>
              <a:t> Fire (</a:t>
            </a:r>
            <a:r>
              <a:rPr lang="en-CA" dirty="0" err="1" smtClean="0"/>
              <a:t>Sayward</a:t>
            </a:r>
            <a:r>
              <a:rPr lang="en-CA" dirty="0" smtClean="0"/>
              <a:t>) 1938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CA" sz="4400" dirty="0" smtClean="0"/>
              <a:t>In one month, 763,550 seedlings were planted.</a:t>
            </a:r>
          </a:p>
          <a:p>
            <a:pPr>
              <a:buNone/>
            </a:pPr>
            <a:r>
              <a:rPr lang="en-CA" sz="4400" dirty="0" smtClean="0"/>
              <a:t>This project launched </a:t>
            </a:r>
            <a:r>
              <a:rPr lang="en-CA" sz="4400" dirty="0" smtClean="0"/>
              <a:t>the B.C</a:t>
            </a:r>
            <a:r>
              <a:rPr lang="en-CA" sz="4400" dirty="0" smtClean="0"/>
              <a:t>. reforestation program.</a:t>
            </a:r>
            <a:endParaRPr lang="en-CA" sz="4400" dirty="0"/>
          </a:p>
        </p:txBody>
      </p:sp>
    </p:spTree>
  </p:cSld>
  <p:clrMapOvr>
    <a:masterClrMapping/>
  </p:clrMapOvr>
  <p:transition advClick="0" advTm="10078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Bloedel</a:t>
            </a:r>
            <a:r>
              <a:rPr lang="en-CA" dirty="0" smtClean="0"/>
              <a:t> Fire (</a:t>
            </a:r>
            <a:r>
              <a:rPr lang="en-CA" dirty="0" err="1" smtClean="0"/>
              <a:t>Sayward</a:t>
            </a:r>
            <a:r>
              <a:rPr lang="en-CA" dirty="0" smtClean="0"/>
              <a:t>) 1938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99592" y="5877272"/>
            <a:ext cx="8075240" cy="836712"/>
          </a:xfrm>
        </p:spPr>
        <p:txBody>
          <a:bodyPr>
            <a:noAutofit/>
          </a:bodyPr>
          <a:lstStyle/>
          <a:p>
            <a:pPr algn="r">
              <a:buNone/>
            </a:pPr>
            <a:r>
              <a:rPr lang="en-CA" sz="2400" dirty="0" smtClean="0"/>
              <a:t>Part of tree planting camp from Loveland Lake to Lawson Lake.</a:t>
            </a:r>
          </a:p>
          <a:p>
            <a:pPr algn="r">
              <a:buNone/>
            </a:pPr>
            <a:r>
              <a:rPr lang="en-CA" sz="2400" dirty="0" smtClean="0"/>
              <a:t>One of the many tree planting camps replanting after the </a:t>
            </a:r>
            <a:r>
              <a:rPr lang="en-CA" sz="2400" dirty="0" err="1" smtClean="0"/>
              <a:t>Sayward</a:t>
            </a:r>
            <a:r>
              <a:rPr lang="en-CA" sz="2400" dirty="0" smtClean="0"/>
              <a:t> Fire.</a:t>
            </a:r>
            <a:endParaRPr lang="en-CA" sz="2400" dirty="0"/>
          </a:p>
        </p:txBody>
      </p:sp>
      <p:pic>
        <p:nvPicPr>
          <p:cNvPr id="30722" name="Picture 2" descr="B.C. Forest Service tree planting camp on the move 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1124744"/>
            <a:ext cx="6338689" cy="4756637"/>
          </a:xfrm>
          <a:prstGeom prst="rect">
            <a:avLst/>
          </a:prstGeom>
          <a:noFill/>
        </p:spPr>
      </p:pic>
      <p:sp>
        <p:nvSpPr>
          <p:cNvPr id="6" name="Content Placeholder 3"/>
          <p:cNvSpPr txBox="1">
            <a:spLocks/>
          </p:cNvSpPr>
          <p:nvPr/>
        </p:nvSpPr>
        <p:spPr>
          <a:xfrm>
            <a:off x="755576" y="4221088"/>
            <a:ext cx="1800200" cy="170080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CA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Moving the meat house</a:t>
            </a:r>
            <a:endParaRPr kumimoji="0" lang="en-CA" sz="2800" b="0" i="0" u="none" strike="noStrike" kern="1200" cap="none" spc="0" normalizeH="0" baseline="0" noProof="0" dirty="0">
              <a:ln>
                <a:noFill/>
              </a:ln>
              <a:solidFill>
                <a:srgbClr val="FFFF9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10499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Bloedel</a:t>
            </a:r>
            <a:r>
              <a:rPr lang="en-CA" dirty="0" smtClean="0"/>
              <a:t> Fire (</a:t>
            </a:r>
            <a:r>
              <a:rPr lang="en-CA" dirty="0" err="1" smtClean="0"/>
              <a:t>Sayward</a:t>
            </a:r>
            <a:r>
              <a:rPr lang="en-CA" dirty="0" smtClean="0"/>
              <a:t>) 1938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CA" sz="4400" dirty="0" smtClean="0"/>
              <a:t>Today, the </a:t>
            </a:r>
            <a:r>
              <a:rPr lang="en-CA" sz="4400" dirty="0" err="1" smtClean="0"/>
              <a:t>Sayward</a:t>
            </a:r>
            <a:r>
              <a:rPr lang="en-CA" sz="4400" dirty="0" smtClean="0"/>
              <a:t> forest is again producing lumber. </a:t>
            </a:r>
          </a:p>
        </p:txBody>
      </p:sp>
    </p:spTree>
  </p:cSld>
  <p:clrMapOvr>
    <a:masterClrMapping/>
  </p:clrMapOvr>
  <p:transition advClick="0" advTm="521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Bloedel</a:t>
            </a:r>
            <a:r>
              <a:rPr lang="en-CA" dirty="0" smtClean="0"/>
              <a:t> Fire (</a:t>
            </a:r>
            <a:r>
              <a:rPr lang="en-CA" dirty="0" err="1" smtClean="0"/>
              <a:t>Sayward</a:t>
            </a:r>
            <a:r>
              <a:rPr lang="en-CA" dirty="0" smtClean="0"/>
              <a:t>) 1938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CA" sz="4400" dirty="0" smtClean="0"/>
              <a:t>“The </a:t>
            </a:r>
            <a:r>
              <a:rPr lang="en-CA" sz="4400" dirty="0" err="1" smtClean="0"/>
              <a:t>Sayward</a:t>
            </a:r>
            <a:r>
              <a:rPr lang="en-CA" sz="4400" dirty="0" smtClean="0"/>
              <a:t> Forest... stands as a living showcase for the benefits of </a:t>
            </a:r>
            <a:r>
              <a:rPr lang="en-CA" sz="4400" dirty="0" err="1" smtClean="0"/>
              <a:t>silviculture</a:t>
            </a:r>
            <a:r>
              <a:rPr lang="en-CA" sz="4400" dirty="0" smtClean="0"/>
              <a:t>...</a:t>
            </a:r>
          </a:p>
        </p:txBody>
      </p:sp>
    </p:spTree>
  </p:cSld>
  <p:clrMapOvr>
    <a:masterClrMapping/>
  </p:clrMapOvr>
  <p:transition advClick="0" advTm="5117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Bloedel</a:t>
            </a:r>
            <a:r>
              <a:rPr lang="en-CA" dirty="0" smtClean="0"/>
              <a:t> Fire (</a:t>
            </a:r>
            <a:r>
              <a:rPr lang="en-CA" dirty="0" err="1" smtClean="0"/>
              <a:t>Sayward</a:t>
            </a:r>
            <a:r>
              <a:rPr lang="en-CA" dirty="0" smtClean="0"/>
              <a:t>) 1938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CA" sz="4400" dirty="0" smtClean="0"/>
              <a:t>“... It also stands as a monument to the hard work and dedication of many... without whose effort none of this would have been possible.”</a:t>
            </a:r>
          </a:p>
          <a:p>
            <a:pPr algn="r">
              <a:buNone/>
            </a:pPr>
            <a:r>
              <a:rPr lang="en-CA" sz="3000" i="1" dirty="0" smtClean="0"/>
              <a:t>-Dave Parker, Minister of Forests 1988</a:t>
            </a:r>
          </a:p>
        </p:txBody>
      </p:sp>
    </p:spTree>
  </p:cSld>
  <p:clrMapOvr>
    <a:masterClrMapping/>
  </p:clrMapOvr>
  <p:transition advClick="0" advTm="10093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CA" dirty="0" smtClean="0"/>
              <a:t>The end...</a:t>
            </a:r>
            <a:endParaRPr lang="en-CA" dirty="0"/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1115616" y="3068960"/>
            <a:ext cx="7344816" cy="864096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4400" dirty="0" smtClean="0">
                <a:latin typeface="+mj-lt"/>
                <a:ea typeface="+mj-ea"/>
                <a:cs typeface="+mj-cs"/>
              </a:rPr>
              <a:t>of the beginning</a:t>
            </a:r>
            <a:endParaRPr kumimoji="0" lang="en-CA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Click="0" advTm="1067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445</Words>
  <Application>Microsoft Office PowerPoint</Application>
  <PresentationFormat>On-screen Show (4:3)</PresentationFormat>
  <Paragraphs>65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Bloedel Fire (Sayward) 1938</vt:lpstr>
      <vt:lpstr>Bloedel Fire (Sayward) 1938</vt:lpstr>
      <vt:lpstr>Bloedel Fire (Sayward) 1938</vt:lpstr>
      <vt:lpstr>Bloedel Fire (Sayward) 1938</vt:lpstr>
      <vt:lpstr>Bloedel Fire (Sayward) 1938</vt:lpstr>
      <vt:lpstr>Bloedel Fire (Sayward) 1938</vt:lpstr>
      <vt:lpstr>Bloedel Fire (Sayward) 1938</vt:lpstr>
      <vt:lpstr>Bloedel Fire (Sayward) 1938</vt:lpstr>
      <vt:lpstr>Bloedel Fire (Sayward) 1938</vt:lpstr>
      <vt:lpstr>Bloedel Fire (Sayward) 1938</vt:lpstr>
      <vt:lpstr>Bloedel Fire (Sayward) 1938</vt:lpstr>
      <vt:lpstr>Bloedel Fire (Sayward) 1938</vt:lpstr>
      <vt:lpstr>Bloedel Fire (Sayward) 1938</vt:lpstr>
      <vt:lpstr>Bloedel Fire (Sayward) 1938</vt:lpstr>
      <vt:lpstr>Bloedel Fire (Sayward) 1938</vt:lpstr>
      <vt:lpstr>Slide 16</vt:lpstr>
      <vt:lpstr>Bloedel Fire (Sayward) 1938</vt:lpstr>
      <vt:lpstr>Bloedel Fire (Sayward) 1938</vt:lpstr>
      <vt:lpstr>Bloedel Fire (Sayward) 1938</vt:lpstr>
      <vt:lpstr>Bloedel Fire (Sayward) 1938</vt:lpstr>
      <vt:lpstr>Bloedel Fire (Sayward) 1938</vt:lpstr>
      <vt:lpstr>Bloedel Fire (Sayward) 1938</vt:lpstr>
      <vt:lpstr>Bloedel Fire (Sayward) 1938</vt:lpstr>
      <vt:lpstr>Bloedel Fire (Sayward) 1938</vt:lpstr>
      <vt:lpstr>Bloedel Fire (Sayward) 1938</vt:lpstr>
      <vt:lpstr>Bloedel Fire (Sayward) 1938</vt:lpstr>
      <vt:lpstr>Bloedel Fire (Sayward) 1938</vt:lpstr>
      <vt:lpstr>The end...</vt:lpstr>
    </vt:vector>
  </TitlesOfParts>
  <Company>Province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dgmacphe</dc:creator>
  <cp:lastModifiedBy>dgmacphe</cp:lastModifiedBy>
  <cp:revision>28</cp:revision>
  <dcterms:created xsi:type="dcterms:W3CDTF">2011-11-24T19:54:09Z</dcterms:created>
  <dcterms:modified xsi:type="dcterms:W3CDTF">2012-06-11T17:55:25Z</dcterms:modified>
</cp:coreProperties>
</file>